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A6EEC76-0B7B-4941-9F2E-9EF919E6CA66}" v="3810" dt="2023-01-08T19:58:55.013"/>
    <p1510:client id="{9F30A1D2-6717-426C-A658-3A50309723ED}" v="4" dt="2021-08-10T21:42:35.526"/>
    <p1510:client id="{ADD15635-0B8C-4C5E-951F-3BDEEAFCD6C6}" v="178" dt="2023-01-06T22:17:12.464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E91A34DC-612D-4E5D-ABA1-5A7DAC7CB14A}" v="952" dt="2023-01-06T21:57:19.15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Accura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[Accurace.xlsx]Sheet1!$D$3</c:f>
              <c:strCache>
                <c:ptCount val="1"/>
                <c:pt idx="0">
                  <c:v>Accuracy</c:v>
                </c:pt>
              </c:strCache>
            </c:strRef>
          </c:tx>
          <c:invertIfNegative val="0"/>
          <c:cat>
            <c:strRef>
              <c:f>[Accurace.xlsx]Sheet1!$C$4:$C$7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[Accurace.xlsx]Sheet1!$D$4:$D$7</c:f>
              <c:numCache>
                <c:formatCode>General</c:formatCode>
                <c:ptCount val="4"/>
                <c:pt idx="0">
                  <c:v>0.94</c:v>
                </c:pt>
                <c:pt idx="1">
                  <c:v>0.94</c:v>
                </c:pt>
                <c:pt idx="2">
                  <c:v>0.83</c:v>
                </c:pt>
                <c:pt idx="3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99-4628-B450-41A5776FAB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2863880"/>
        <c:axId val="2143123528"/>
      </c:barChart>
      <c:catAx>
        <c:axId val="21428638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43123528"/>
        <c:crosses val="autoZero"/>
        <c:auto val="1"/>
        <c:lblAlgn val="ctr"/>
        <c:lblOffset val="100"/>
        <c:noMultiLvlLbl val="0"/>
      </c:catAx>
      <c:valAx>
        <c:axId val="2143123528"/>
        <c:scaling>
          <c:orientation val="minMax"/>
          <c:max val="1"/>
          <c:min val="0.6"/>
        </c:scaling>
        <c:delete val="0"/>
        <c:axPos val="l"/>
        <c:numFmt formatCode="General" sourceLinked="1"/>
        <c:majorTickMark val="out"/>
        <c:minorTickMark val="none"/>
        <c:tickLblPos val="nextTo"/>
        <c:crossAx val="2142863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F2939-0D2D-47AD-A35E-D62EB5364B8F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E6A6E364-C473-428C-A93E-82A702CB770C}">
      <dgm:prSet phldrT="[テキスト]" phldr="0"/>
      <dgm:spPr/>
      <dgm:t>
        <a:bodyPr/>
        <a:lstStyle/>
        <a:p>
          <a:pPr rtl="0"/>
          <a:r>
            <a:rPr kumimoji="1" lang="ja-JP" altLang="en-US">
              <a:latin typeface="Calibri Light" panose="020F0302020204030204"/>
            </a:rPr>
            <a:t>Request SpaceX REST API</a:t>
          </a:r>
          <a:endParaRPr kumimoji="1" lang="ja-JP" altLang="en-US"/>
        </a:p>
      </dgm:t>
    </dgm:pt>
    <dgm:pt modelId="{5AAAB9DA-39BA-4326-90AC-41BA01444DA4}" type="parTrans" cxnId="{F593E0DA-F692-4D67-8281-D0A92016E2BB}">
      <dgm:prSet/>
      <dgm:spPr/>
    </dgm:pt>
    <dgm:pt modelId="{45919F7C-F13B-497D-889B-27F0BB3910CF}" type="sibTrans" cxnId="{F593E0DA-F692-4D67-8281-D0A92016E2BB}">
      <dgm:prSet/>
      <dgm:spPr/>
      <dgm:t>
        <a:bodyPr/>
        <a:lstStyle/>
        <a:p>
          <a:endParaRPr kumimoji="1" lang="ja-JP" altLang="en-US"/>
        </a:p>
      </dgm:t>
    </dgm:pt>
    <dgm:pt modelId="{791E8FE8-4A80-45B7-BCDB-FB5499FF2895}">
      <dgm:prSet phldrT="[テキスト]" phldr="0"/>
      <dgm:spPr/>
      <dgm:t>
        <a:bodyPr/>
        <a:lstStyle/>
        <a:p>
          <a:pPr rtl="0"/>
          <a:r>
            <a:rPr kumimoji="1" lang="ja-JP" altLang="en-US">
              <a:latin typeface="Calibri Light" panose="020F0302020204030204"/>
            </a:rPr>
            <a:t>Return SpaceX data in .json</a:t>
          </a:r>
          <a:endParaRPr kumimoji="1" lang="ja-JP" altLang="en-US"/>
        </a:p>
      </dgm:t>
    </dgm:pt>
    <dgm:pt modelId="{66FF1326-F5A0-461D-8D33-C08E03844819}" type="parTrans" cxnId="{3720A75B-651F-4536-9992-90F9A2BC3435}">
      <dgm:prSet/>
      <dgm:spPr/>
    </dgm:pt>
    <dgm:pt modelId="{C7EE465A-443D-40D0-953B-10AD9479B6F6}" type="sibTrans" cxnId="{3720A75B-651F-4536-9992-90F9A2BC3435}">
      <dgm:prSet/>
      <dgm:spPr/>
      <dgm:t>
        <a:bodyPr/>
        <a:lstStyle/>
        <a:p>
          <a:endParaRPr kumimoji="1" lang="ja-JP" altLang="en-US"/>
        </a:p>
      </dgm:t>
    </dgm:pt>
    <dgm:pt modelId="{3A897291-963F-4A83-B7EE-BCE4A1F55A4A}">
      <dgm:prSet phldrT="[テキスト]" phldr="0"/>
      <dgm:spPr/>
      <dgm:t>
        <a:bodyPr/>
        <a:lstStyle/>
        <a:p>
          <a:pPr rtl="0"/>
          <a:r>
            <a:rPr kumimoji="1" lang="ja-JP" altLang="en-US">
              <a:latin typeface="Calibri Light" panose="020F0302020204030204"/>
            </a:rPr>
            <a:t>Normalize data into csv file</a:t>
          </a:r>
          <a:endParaRPr kumimoji="1" lang="ja-JP" altLang="en-US"/>
        </a:p>
      </dgm:t>
    </dgm:pt>
    <dgm:pt modelId="{4C622E93-F170-4C4F-B739-91DF36CF2097}" type="parTrans" cxnId="{65933D89-8675-4D93-8EF0-D9A4467F2AA7}">
      <dgm:prSet/>
      <dgm:spPr/>
    </dgm:pt>
    <dgm:pt modelId="{4AA86C30-7CA9-49D7-8BD3-EC3A18C0FF1F}" type="sibTrans" cxnId="{65933D89-8675-4D93-8EF0-D9A4467F2AA7}">
      <dgm:prSet/>
      <dgm:spPr/>
    </dgm:pt>
    <dgm:pt modelId="{D28B9BAD-8387-412A-91F0-A2CF637BA247}" type="pres">
      <dgm:prSet presAssocID="{0DDF2939-0D2D-47AD-A35E-D62EB5364B8F}" presName="Name0" presStyleCnt="0">
        <dgm:presLayoutVars>
          <dgm:dir/>
          <dgm:resizeHandles val="exact"/>
        </dgm:presLayoutVars>
      </dgm:prSet>
      <dgm:spPr/>
    </dgm:pt>
    <dgm:pt modelId="{905F6CDC-EFDE-4305-8D72-03DB7C5B0A99}" type="pres">
      <dgm:prSet presAssocID="{E6A6E364-C473-428C-A93E-82A702CB770C}" presName="node" presStyleLbl="node1" presStyleIdx="0" presStyleCnt="3">
        <dgm:presLayoutVars>
          <dgm:bulletEnabled val="1"/>
        </dgm:presLayoutVars>
      </dgm:prSet>
      <dgm:spPr/>
    </dgm:pt>
    <dgm:pt modelId="{5A0D3783-A1FA-4BBD-8204-D62BD20B6D00}" type="pres">
      <dgm:prSet presAssocID="{45919F7C-F13B-497D-889B-27F0BB3910CF}" presName="sibTrans" presStyleLbl="sibTrans2D1" presStyleIdx="0" presStyleCnt="2"/>
      <dgm:spPr/>
    </dgm:pt>
    <dgm:pt modelId="{05A015D4-94C0-46DC-B2FC-14FAB33A44E4}" type="pres">
      <dgm:prSet presAssocID="{45919F7C-F13B-497D-889B-27F0BB3910CF}" presName="connectorText" presStyleLbl="sibTrans2D1" presStyleIdx="0" presStyleCnt="2"/>
      <dgm:spPr/>
    </dgm:pt>
    <dgm:pt modelId="{34477037-0482-4842-8118-16672A5191E9}" type="pres">
      <dgm:prSet presAssocID="{791E8FE8-4A80-45B7-BCDB-FB5499FF2895}" presName="node" presStyleLbl="node1" presStyleIdx="1" presStyleCnt="3">
        <dgm:presLayoutVars>
          <dgm:bulletEnabled val="1"/>
        </dgm:presLayoutVars>
      </dgm:prSet>
      <dgm:spPr/>
    </dgm:pt>
    <dgm:pt modelId="{1A8DAE5D-D61B-4BE8-8A39-D75BA2B66738}" type="pres">
      <dgm:prSet presAssocID="{C7EE465A-443D-40D0-953B-10AD9479B6F6}" presName="sibTrans" presStyleLbl="sibTrans2D1" presStyleIdx="1" presStyleCnt="2"/>
      <dgm:spPr/>
    </dgm:pt>
    <dgm:pt modelId="{B615E290-05F8-40F8-882A-45D0BE4E0A3D}" type="pres">
      <dgm:prSet presAssocID="{C7EE465A-443D-40D0-953B-10AD9479B6F6}" presName="connectorText" presStyleLbl="sibTrans2D1" presStyleIdx="1" presStyleCnt="2"/>
      <dgm:spPr/>
    </dgm:pt>
    <dgm:pt modelId="{D55942C4-3140-4015-A2E6-D41A4F2E965F}" type="pres">
      <dgm:prSet presAssocID="{3A897291-963F-4A83-B7EE-BCE4A1F55A4A}" presName="node" presStyleLbl="node1" presStyleIdx="2" presStyleCnt="3">
        <dgm:presLayoutVars>
          <dgm:bulletEnabled val="1"/>
        </dgm:presLayoutVars>
      </dgm:prSet>
      <dgm:spPr/>
    </dgm:pt>
  </dgm:ptLst>
  <dgm:cxnLst>
    <dgm:cxn modelId="{60F5DE17-2680-4DD9-A063-E4828DC08412}" type="presOf" srcId="{0DDF2939-0D2D-47AD-A35E-D62EB5364B8F}" destId="{D28B9BAD-8387-412A-91F0-A2CF637BA247}" srcOrd="0" destOrd="0" presId="urn:microsoft.com/office/officeart/2005/8/layout/process1"/>
    <dgm:cxn modelId="{1DA2F82B-AD29-46B8-81F4-F7937BC8D8B7}" type="presOf" srcId="{C7EE465A-443D-40D0-953B-10AD9479B6F6}" destId="{B615E290-05F8-40F8-882A-45D0BE4E0A3D}" srcOrd="1" destOrd="0" presId="urn:microsoft.com/office/officeart/2005/8/layout/process1"/>
    <dgm:cxn modelId="{3720A75B-651F-4536-9992-90F9A2BC3435}" srcId="{0DDF2939-0D2D-47AD-A35E-D62EB5364B8F}" destId="{791E8FE8-4A80-45B7-BCDB-FB5499FF2895}" srcOrd="1" destOrd="0" parTransId="{66FF1326-F5A0-461D-8D33-C08E03844819}" sibTransId="{C7EE465A-443D-40D0-953B-10AD9479B6F6}"/>
    <dgm:cxn modelId="{F32B0362-B595-4F2B-8685-2D66169DA80E}" type="presOf" srcId="{45919F7C-F13B-497D-889B-27F0BB3910CF}" destId="{5A0D3783-A1FA-4BBD-8204-D62BD20B6D00}" srcOrd="0" destOrd="0" presId="urn:microsoft.com/office/officeart/2005/8/layout/process1"/>
    <dgm:cxn modelId="{65933D89-8675-4D93-8EF0-D9A4467F2AA7}" srcId="{0DDF2939-0D2D-47AD-A35E-D62EB5364B8F}" destId="{3A897291-963F-4A83-B7EE-BCE4A1F55A4A}" srcOrd="2" destOrd="0" parTransId="{4C622E93-F170-4C4F-B739-91DF36CF2097}" sibTransId="{4AA86C30-7CA9-49D7-8BD3-EC3A18C0FF1F}"/>
    <dgm:cxn modelId="{8F5E32A1-F913-4324-81EC-E809C0A9196C}" type="presOf" srcId="{3A897291-963F-4A83-B7EE-BCE4A1F55A4A}" destId="{D55942C4-3140-4015-A2E6-D41A4F2E965F}" srcOrd="0" destOrd="0" presId="urn:microsoft.com/office/officeart/2005/8/layout/process1"/>
    <dgm:cxn modelId="{D5136CC4-8A98-4A7D-AC73-37AF659A617D}" type="presOf" srcId="{E6A6E364-C473-428C-A93E-82A702CB770C}" destId="{905F6CDC-EFDE-4305-8D72-03DB7C5B0A99}" srcOrd="0" destOrd="0" presId="urn:microsoft.com/office/officeart/2005/8/layout/process1"/>
    <dgm:cxn modelId="{F593E0DA-F692-4D67-8281-D0A92016E2BB}" srcId="{0DDF2939-0D2D-47AD-A35E-D62EB5364B8F}" destId="{E6A6E364-C473-428C-A93E-82A702CB770C}" srcOrd="0" destOrd="0" parTransId="{5AAAB9DA-39BA-4326-90AC-41BA01444DA4}" sibTransId="{45919F7C-F13B-497D-889B-27F0BB3910CF}"/>
    <dgm:cxn modelId="{1CAB73DD-6C32-4B66-B1F0-35CB5930C292}" type="presOf" srcId="{C7EE465A-443D-40D0-953B-10AD9479B6F6}" destId="{1A8DAE5D-D61B-4BE8-8A39-D75BA2B66738}" srcOrd="0" destOrd="0" presId="urn:microsoft.com/office/officeart/2005/8/layout/process1"/>
    <dgm:cxn modelId="{F7E600E4-2167-466A-8E15-0C07B43331D5}" type="presOf" srcId="{791E8FE8-4A80-45B7-BCDB-FB5499FF2895}" destId="{34477037-0482-4842-8118-16672A5191E9}" srcOrd="0" destOrd="0" presId="urn:microsoft.com/office/officeart/2005/8/layout/process1"/>
    <dgm:cxn modelId="{7654B5EF-29A5-4E41-B6D6-D02D6B04E1FA}" type="presOf" srcId="{45919F7C-F13B-497D-889B-27F0BB3910CF}" destId="{05A015D4-94C0-46DC-B2FC-14FAB33A44E4}" srcOrd="1" destOrd="0" presId="urn:microsoft.com/office/officeart/2005/8/layout/process1"/>
    <dgm:cxn modelId="{C6116F88-3D4C-4930-85F1-1CBACDF4D62B}" type="presParOf" srcId="{D28B9BAD-8387-412A-91F0-A2CF637BA247}" destId="{905F6CDC-EFDE-4305-8D72-03DB7C5B0A99}" srcOrd="0" destOrd="0" presId="urn:microsoft.com/office/officeart/2005/8/layout/process1"/>
    <dgm:cxn modelId="{9F83AA40-D76F-4D2F-9BF0-3D863881A1F1}" type="presParOf" srcId="{D28B9BAD-8387-412A-91F0-A2CF637BA247}" destId="{5A0D3783-A1FA-4BBD-8204-D62BD20B6D00}" srcOrd="1" destOrd="0" presId="urn:microsoft.com/office/officeart/2005/8/layout/process1"/>
    <dgm:cxn modelId="{A68359B8-7BD4-4F2F-A5EA-5F44EE0D7400}" type="presParOf" srcId="{5A0D3783-A1FA-4BBD-8204-D62BD20B6D00}" destId="{05A015D4-94C0-46DC-B2FC-14FAB33A44E4}" srcOrd="0" destOrd="0" presId="urn:microsoft.com/office/officeart/2005/8/layout/process1"/>
    <dgm:cxn modelId="{E9A52529-71CA-4C24-AB2E-112836D18F27}" type="presParOf" srcId="{D28B9BAD-8387-412A-91F0-A2CF637BA247}" destId="{34477037-0482-4842-8118-16672A5191E9}" srcOrd="2" destOrd="0" presId="urn:microsoft.com/office/officeart/2005/8/layout/process1"/>
    <dgm:cxn modelId="{3D35493C-A8C7-45A0-9FE6-C98CF4F0F462}" type="presParOf" srcId="{D28B9BAD-8387-412A-91F0-A2CF637BA247}" destId="{1A8DAE5D-D61B-4BE8-8A39-D75BA2B66738}" srcOrd="3" destOrd="0" presId="urn:microsoft.com/office/officeart/2005/8/layout/process1"/>
    <dgm:cxn modelId="{F20DCC58-E2A6-43D0-A460-44DE5A088153}" type="presParOf" srcId="{1A8DAE5D-D61B-4BE8-8A39-D75BA2B66738}" destId="{B615E290-05F8-40F8-882A-45D0BE4E0A3D}" srcOrd="0" destOrd="0" presId="urn:microsoft.com/office/officeart/2005/8/layout/process1"/>
    <dgm:cxn modelId="{DC866532-9F98-4018-BD62-304BFDA4950D}" type="presParOf" srcId="{D28B9BAD-8387-412A-91F0-A2CF637BA247}" destId="{D55942C4-3140-4015-A2E6-D41A4F2E965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F2939-0D2D-47AD-A35E-D62EB5364B8F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E6A6E364-C473-428C-A93E-82A702CB770C}">
      <dgm:prSet phldrT="[テキスト]" phldr="0"/>
      <dgm:spPr/>
      <dgm:t>
        <a:bodyPr/>
        <a:lstStyle/>
        <a:p>
          <a:pPr rtl="0"/>
          <a:r>
            <a:rPr kumimoji="1" lang="ja-JP" altLang="en-US">
              <a:latin typeface="Calibri Light" panose="020F0302020204030204"/>
            </a:rPr>
            <a:t>Get HTML response from Wikipedia</a:t>
          </a:r>
          <a:endParaRPr kumimoji="1" lang="ja-JP" altLang="en-US"/>
        </a:p>
      </dgm:t>
    </dgm:pt>
    <dgm:pt modelId="{5AAAB9DA-39BA-4326-90AC-41BA01444DA4}" type="parTrans" cxnId="{F593E0DA-F692-4D67-8281-D0A92016E2BB}">
      <dgm:prSet/>
      <dgm:spPr/>
    </dgm:pt>
    <dgm:pt modelId="{45919F7C-F13B-497D-889B-27F0BB3910CF}" type="sibTrans" cxnId="{F593E0DA-F692-4D67-8281-D0A92016E2BB}">
      <dgm:prSet/>
      <dgm:spPr/>
      <dgm:t>
        <a:bodyPr/>
        <a:lstStyle/>
        <a:p>
          <a:endParaRPr kumimoji="1" lang="ja-JP" altLang="en-US"/>
        </a:p>
      </dgm:t>
    </dgm:pt>
    <dgm:pt modelId="{791E8FE8-4A80-45B7-BCDB-FB5499FF2895}">
      <dgm:prSet phldrT="[テキスト]" phldr="0"/>
      <dgm:spPr/>
      <dgm:t>
        <a:bodyPr/>
        <a:lstStyle/>
        <a:p>
          <a:pPr rtl="0"/>
          <a:r>
            <a:rPr kumimoji="1" lang="ja-JP" altLang="en-US">
              <a:latin typeface="Calibri Light" panose="020F0302020204030204"/>
            </a:rPr>
            <a:t>Extract data using BeautifulSoup</a:t>
          </a:r>
          <a:endParaRPr kumimoji="1" lang="ja-JP" altLang="en-US"/>
        </a:p>
      </dgm:t>
    </dgm:pt>
    <dgm:pt modelId="{66FF1326-F5A0-461D-8D33-C08E03844819}" type="parTrans" cxnId="{3720A75B-651F-4536-9992-90F9A2BC3435}">
      <dgm:prSet/>
      <dgm:spPr/>
    </dgm:pt>
    <dgm:pt modelId="{C7EE465A-443D-40D0-953B-10AD9479B6F6}" type="sibTrans" cxnId="{3720A75B-651F-4536-9992-90F9A2BC3435}">
      <dgm:prSet/>
      <dgm:spPr/>
      <dgm:t>
        <a:bodyPr/>
        <a:lstStyle/>
        <a:p>
          <a:endParaRPr kumimoji="1" lang="ja-JP" altLang="en-US"/>
        </a:p>
      </dgm:t>
    </dgm:pt>
    <dgm:pt modelId="{3A897291-963F-4A83-B7EE-BCE4A1F55A4A}">
      <dgm:prSet phldrT="[テキスト]" phldr="0"/>
      <dgm:spPr/>
      <dgm:t>
        <a:bodyPr/>
        <a:lstStyle/>
        <a:p>
          <a:pPr rtl="0"/>
          <a:r>
            <a:rPr kumimoji="1" lang="ja-JP" altLang="en-US">
              <a:latin typeface="Calibri Light" panose="020F0302020204030204"/>
            </a:rPr>
            <a:t>Normalize data into csv file</a:t>
          </a:r>
          <a:endParaRPr kumimoji="1" lang="ja-JP" altLang="en-US"/>
        </a:p>
      </dgm:t>
    </dgm:pt>
    <dgm:pt modelId="{4C622E93-F170-4C4F-B739-91DF36CF2097}" type="parTrans" cxnId="{65933D89-8675-4D93-8EF0-D9A4467F2AA7}">
      <dgm:prSet/>
      <dgm:spPr/>
    </dgm:pt>
    <dgm:pt modelId="{4AA86C30-7CA9-49D7-8BD3-EC3A18C0FF1F}" type="sibTrans" cxnId="{65933D89-8675-4D93-8EF0-D9A4467F2AA7}">
      <dgm:prSet/>
      <dgm:spPr/>
    </dgm:pt>
    <dgm:pt modelId="{D28B9BAD-8387-412A-91F0-A2CF637BA247}" type="pres">
      <dgm:prSet presAssocID="{0DDF2939-0D2D-47AD-A35E-D62EB5364B8F}" presName="Name0" presStyleCnt="0">
        <dgm:presLayoutVars>
          <dgm:dir/>
          <dgm:resizeHandles val="exact"/>
        </dgm:presLayoutVars>
      </dgm:prSet>
      <dgm:spPr/>
    </dgm:pt>
    <dgm:pt modelId="{905F6CDC-EFDE-4305-8D72-03DB7C5B0A99}" type="pres">
      <dgm:prSet presAssocID="{E6A6E364-C473-428C-A93E-82A702CB770C}" presName="node" presStyleLbl="node1" presStyleIdx="0" presStyleCnt="3">
        <dgm:presLayoutVars>
          <dgm:bulletEnabled val="1"/>
        </dgm:presLayoutVars>
      </dgm:prSet>
      <dgm:spPr/>
    </dgm:pt>
    <dgm:pt modelId="{5A0D3783-A1FA-4BBD-8204-D62BD20B6D00}" type="pres">
      <dgm:prSet presAssocID="{45919F7C-F13B-497D-889B-27F0BB3910CF}" presName="sibTrans" presStyleLbl="sibTrans2D1" presStyleIdx="0" presStyleCnt="2"/>
      <dgm:spPr/>
    </dgm:pt>
    <dgm:pt modelId="{05A015D4-94C0-46DC-B2FC-14FAB33A44E4}" type="pres">
      <dgm:prSet presAssocID="{45919F7C-F13B-497D-889B-27F0BB3910CF}" presName="connectorText" presStyleLbl="sibTrans2D1" presStyleIdx="0" presStyleCnt="2"/>
      <dgm:spPr/>
    </dgm:pt>
    <dgm:pt modelId="{34477037-0482-4842-8118-16672A5191E9}" type="pres">
      <dgm:prSet presAssocID="{791E8FE8-4A80-45B7-BCDB-FB5499FF2895}" presName="node" presStyleLbl="node1" presStyleIdx="1" presStyleCnt="3">
        <dgm:presLayoutVars>
          <dgm:bulletEnabled val="1"/>
        </dgm:presLayoutVars>
      </dgm:prSet>
      <dgm:spPr/>
    </dgm:pt>
    <dgm:pt modelId="{1A8DAE5D-D61B-4BE8-8A39-D75BA2B66738}" type="pres">
      <dgm:prSet presAssocID="{C7EE465A-443D-40D0-953B-10AD9479B6F6}" presName="sibTrans" presStyleLbl="sibTrans2D1" presStyleIdx="1" presStyleCnt="2"/>
      <dgm:spPr/>
    </dgm:pt>
    <dgm:pt modelId="{B615E290-05F8-40F8-882A-45D0BE4E0A3D}" type="pres">
      <dgm:prSet presAssocID="{C7EE465A-443D-40D0-953B-10AD9479B6F6}" presName="connectorText" presStyleLbl="sibTrans2D1" presStyleIdx="1" presStyleCnt="2"/>
      <dgm:spPr/>
    </dgm:pt>
    <dgm:pt modelId="{D55942C4-3140-4015-A2E6-D41A4F2E965F}" type="pres">
      <dgm:prSet presAssocID="{3A897291-963F-4A83-B7EE-BCE4A1F55A4A}" presName="node" presStyleLbl="node1" presStyleIdx="2" presStyleCnt="3">
        <dgm:presLayoutVars>
          <dgm:bulletEnabled val="1"/>
        </dgm:presLayoutVars>
      </dgm:prSet>
      <dgm:spPr/>
    </dgm:pt>
  </dgm:ptLst>
  <dgm:cxnLst>
    <dgm:cxn modelId="{60F5DE17-2680-4DD9-A063-E4828DC08412}" type="presOf" srcId="{0DDF2939-0D2D-47AD-A35E-D62EB5364B8F}" destId="{D28B9BAD-8387-412A-91F0-A2CF637BA247}" srcOrd="0" destOrd="0" presId="urn:microsoft.com/office/officeart/2005/8/layout/process1"/>
    <dgm:cxn modelId="{1DA2F82B-AD29-46B8-81F4-F7937BC8D8B7}" type="presOf" srcId="{C7EE465A-443D-40D0-953B-10AD9479B6F6}" destId="{B615E290-05F8-40F8-882A-45D0BE4E0A3D}" srcOrd="1" destOrd="0" presId="urn:microsoft.com/office/officeart/2005/8/layout/process1"/>
    <dgm:cxn modelId="{3720A75B-651F-4536-9992-90F9A2BC3435}" srcId="{0DDF2939-0D2D-47AD-A35E-D62EB5364B8F}" destId="{791E8FE8-4A80-45B7-BCDB-FB5499FF2895}" srcOrd="1" destOrd="0" parTransId="{66FF1326-F5A0-461D-8D33-C08E03844819}" sibTransId="{C7EE465A-443D-40D0-953B-10AD9479B6F6}"/>
    <dgm:cxn modelId="{F32B0362-B595-4F2B-8685-2D66169DA80E}" type="presOf" srcId="{45919F7C-F13B-497D-889B-27F0BB3910CF}" destId="{5A0D3783-A1FA-4BBD-8204-D62BD20B6D00}" srcOrd="0" destOrd="0" presId="urn:microsoft.com/office/officeart/2005/8/layout/process1"/>
    <dgm:cxn modelId="{65933D89-8675-4D93-8EF0-D9A4467F2AA7}" srcId="{0DDF2939-0D2D-47AD-A35E-D62EB5364B8F}" destId="{3A897291-963F-4A83-B7EE-BCE4A1F55A4A}" srcOrd="2" destOrd="0" parTransId="{4C622E93-F170-4C4F-B739-91DF36CF2097}" sibTransId="{4AA86C30-7CA9-49D7-8BD3-EC3A18C0FF1F}"/>
    <dgm:cxn modelId="{8F5E32A1-F913-4324-81EC-E809C0A9196C}" type="presOf" srcId="{3A897291-963F-4A83-B7EE-BCE4A1F55A4A}" destId="{D55942C4-3140-4015-A2E6-D41A4F2E965F}" srcOrd="0" destOrd="0" presId="urn:microsoft.com/office/officeart/2005/8/layout/process1"/>
    <dgm:cxn modelId="{D5136CC4-8A98-4A7D-AC73-37AF659A617D}" type="presOf" srcId="{E6A6E364-C473-428C-A93E-82A702CB770C}" destId="{905F6CDC-EFDE-4305-8D72-03DB7C5B0A99}" srcOrd="0" destOrd="0" presId="urn:microsoft.com/office/officeart/2005/8/layout/process1"/>
    <dgm:cxn modelId="{F593E0DA-F692-4D67-8281-D0A92016E2BB}" srcId="{0DDF2939-0D2D-47AD-A35E-D62EB5364B8F}" destId="{E6A6E364-C473-428C-A93E-82A702CB770C}" srcOrd="0" destOrd="0" parTransId="{5AAAB9DA-39BA-4326-90AC-41BA01444DA4}" sibTransId="{45919F7C-F13B-497D-889B-27F0BB3910CF}"/>
    <dgm:cxn modelId="{1CAB73DD-6C32-4B66-B1F0-35CB5930C292}" type="presOf" srcId="{C7EE465A-443D-40D0-953B-10AD9479B6F6}" destId="{1A8DAE5D-D61B-4BE8-8A39-D75BA2B66738}" srcOrd="0" destOrd="0" presId="urn:microsoft.com/office/officeart/2005/8/layout/process1"/>
    <dgm:cxn modelId="{F7E600E4-2167-466A-8E15-0C07B43331D5}" type="presOf" srcId="{791E8FE8-4A80-45B7-BCDB-FB5499FF2895}" destId="{34477037-0482-4842-8118-16672A5191E9}" srcOrd="0" destOrd="0" presId="urn:microsoft.com/office/officeart/2005/8/layout/process1"/>
    <dgm:cxn modelId="{7654B5EF-29A5-4E41-B6D6-D02D6B04E1FA}" type="presOf" srcId="{45919F7C-F13B-497D-889B-27F0BB3910CF}" destId="{05A015D4-94C0-46DC-B2FC-14FAB33A44E4}" srcOrd="1" destOrd="0" presId="urn:microsoft.com/office/officeart/2005/8/layout/process1"/>
    <dgm:cxn modelId="{C6116F88-3D4C-4930-85F1-1CBACDF4D62B}" type="presParOf" srcId="{D28B9BAD-8387-412A-91F0-A2CF637BA247}" destId="{905F6CDC-EFDE-4305-8D72-03DB7C5B0A99}" srcOrd="0" destOrd="0" presId="urn:microsoft.com/office/officeart/2005/8/layout/process1"/>
    <dgm:cxn modelId="{9F83AA40-D76F-4D2F-9BF0-3D863881A1F1}" type="presParOf" srcId="{D28B9BAD-8387-412A-91F0-A2CF637BA247}" destId="{5A0D3783-A1FA-4BBD-8204-D62BD20B6D00}" srcOrd="1" destOrd="0" presId="urn:microsoft.com/office/officeart/2005/8/layout/process1"/>
    <dgm:cxn modelId="{A68359B8-7BD4-4F2F-A5EA-5F44EE0D7400}" type="presParOf" srcId="{5A0D3783-A1FA-4BBD-8204-D62BD20B6D00}" destId="{05A015D4-94C0-46DC-B2FC-14FAB33A44E4}" srcOrd="0" destOrd="0" presId="urn:microsoft.com/office/officeart/2005/8/layout/process1"/>
    <dgm:cxn modelId="{E9A52529-71CA-4C24-AB2E-112836D18F27}" type="presParOf" srcId="{D28B9BAD-8387-412A-91F0-A2CF637BA247}" destId="{34477037-0482-4842-8118-16672A5191E9}" srcOrd="2" destOrd="0" presId="urn:microsoft.com/office/officeart/2005/8/layout/process1"/>
    <dgm:cxn modelId="{3D35493C-A8C7-45A0-9FE6-C98CF4F0F462}" type="presParOf" srcId="{D28B9BAD-8387-412A-91F0-A2CF637BA247}" destId="{1A8DAE5D-D61B-4BE8-8A39-D75BA2B66738}" srcOrd="3" destOrd="0" presId="urn:microsoft.com/office/officeart/2005/8/layout/process1"/>
    <dgm:cxn modelId="{F20DCC58-E2A6-43D0-A460-44DE5A088153}" type="presParOf" srcId="{1A8DAE5D-D61B-4BE8-8A39-D75BA2B66738}" destId="{B615E290-05F8-40F8-882A-45D0BE4E0A3D}" srcOrd="0" destOrd="0" presId="urn:microsoft.com/office/officeart/2005/8/layout/process1"/>
    <dgm:cxn modelId="{DC866532-9F98-4018-BD62-304BFDA4950D}" type="presParOf" srcId="{D28B9BAD-8387-412A-91F0-A2CF637BA247}" destId="{D55942C4-3140-4015-A2E6-D41A4F2E965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F6CDC-EFDE-4305-8D72-03DB7C5B0A99}">
      <dsp:nvSpPr>
        <dsp:cNvPr id="0" name=""/>
        <dsp:cNvSpPr/>
      </dsp:nvSpPr>
      <dsp:spPr>
        <a:xfrm>
          <a:off x="4308" y="854904"/>
          <a:ext cx="1287910" cy="12289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kern="1200">
              <a:latin typeface="Calibri Light" panose="020F0302020204030204"/>
            </a:rPr>
            <a:t>Request SpaceX REST API</a:t>
          </a:r>
          <a:endParaRPr kumimoji="1" lang="ja-JP" altLang="en-US" sz="1800" kern="1200"/>
        </a:p>
      </dsp:txBody>
      <dsp:txXfrm>
        <a:off x="40302" y="890898"/>
        <a:ext cx="1215922" cy="1156935"/>
      </dsp:txXfrm>
    </dsp:sp>
    <dsp:sp modelId="{5A0D3783-A1FA-4BBD-8204-D62BD20B6D00}">
      <dsp:nvSpPr>
        <dsp:cNvPr id="0" name=""/>
        <dsp:cNvSpPr/>
      </dsp:nvSpPr>
      <dsp:spPr>
        <a:xfrm>
          <a:off x="1421010" y="1309665"/>
          <a:ext cx="273037" cy="319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>
        <a:off x="1421010" y="1373545"/>
        <a:ext cx="191126" cy="191641"/>
      </dsp:txXfrm>
    </dsp:sp>
    <dsp:sp modelId="{34477037-0482-4842-8118-16672A5191E9}">
      <dsp:nvSpPr>
        <dsp:cNvPr id="0" name=""/>
        <dsp:cNvSpPr/>
      </dsp:nvSpPr>
      <dsp:spPr>
        <a:xfrm>
          <a:off x="1807384" y="854904"/>
          <a:ext cx="1287910" cy="12289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kern="1200">
              <a:latin typeface="Calibri Light" panose="020F0302020204030204"/>
            </a:rPr>
            <a:t>Return SpaceX data in .json</a:t>
          </a:r>
          <a:endParaRPr kumimoji="1" lang="ja-JP" altLang="en-US" sz="1800" kern="1200"/>
        </a:p>
      </dsp:txBody>
      <dsp:txXfrm>
        <a:off x="1843378" y="890898"/>
        <a:ext cx="1215922" cy="1156935"/>
      </dsp:txXfrm>
    </dsp:sp>
    <dsp:sp modelId="{1A8DAE5D-D61B-4BE8-8A39-D75BA2B66738}">
      <dsp:nvSpPr>
        <dsp:cNvPr id="0" name=""/>
        <dsp:cNvSpPr/>
      </dsp:nvSpPr>
      <dsp:spPr>
        <a:xfrm>
          <a:off x="3224085" y="1309665"/>
          <a:ext cx="273037" cy="319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300" kern="1200"/>
        </a:p>
      </dsp:txBody>
      <dsp:txXfrm>
        <a:off x="3224085" y="1373545"/>
        <a:ext cx="191126" cy="191641"/>
      </dsp:txXfrm>
    </dsp:sp>
    <dsp:sp modelId="{D55942C4-3140-4015-A2E6-D41A4F2E965F}">
      <dsp:nvSpPr>
        <dsp:cNvPr id="0" name=""/>
        <dsp:cNvSpPr/>
      </dsp:nvSpPr>
      <dsp:spPr>
        <a:xfrm>
          <a:off x="3610459" y="854904"/>
          <a:ext cx="1287910" cy="12289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kern="1200">
              <a:latin typeface="Calibri Light" panose="020F0302020204030204"/>
            </a:rPr>
            <a:t>Normalize data into csv file</a:t>
          </a:r>
          <a:endParaRPr kumimoji="1" lang="ja-JP" altLang="en-US" sz="1800" kern="1200"/>
        </a:p>
      </dsp:txBody>
      <dsp:txXfrm>
        <a:off x="3646453" y="890898"/>
        <a:ext cx="1215922" cy="1156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F6CDC-EFDE-4305-8D72-03DB7C5B0A99}">
      <dsp:nvSpPr>
        <dsp:cNvPr id="0" name=""/>
        <dsp:cNvSpPr/>
      </dsp:nvSpPr>
      <dsp:spPr>
        <a:xfrm>
          <a:off x="4308" y="1956277"/>
          <a:ext cx="1287910" cy="808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500" kern="1200">
              <a:latin typeface="Calibri Light" panose="020F0302020204030204"/>
            </a:rPr>
            <a:t>Get HTML response from Wikipedia</a:t>
          </a:r>
          <a:endParaRPr kumimoji="1" lang="ja-JP" altLang="en-US" sz="1500" kern="1200"/>
        </a:p>
      </dsp:txBody>
      <dsp:txXfrm>
        <a:off x="28002" y="1979971"/>
        <a:ext cx="1240522" cy="761580"/>
      </dsp:txXfrm>
    </dsp:sp>
    <dsp:sp modelId="{5A0D3783-A1FA-4BBD-8204-D62BD20B6D00}">
      <dsp:nvSpPr>
        <dsp:cNvPr id="0" name=""/>
        <dsp:cNvSpPr/>
      </dsp:nvSpPr>
      <dsp:spPr>
        <a:xfrm>
          <a:off x="1421010" y="2201061"/>
          <a:ext cx="273037" cy="319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>
        <a:off x="1421010" y="2264941"/>
        <a:ext cx="191126" cy="191641"/>
      </dsp:txXfrm>
    </dsp:sp>
    <dsp:sp modelId="{34477037-0482-4842-8118-16672A5191E9}">
      <dsp:nvSpPr>
        <dsp:cNvPr id="0" name=""/>
        <dsp:cNvSpPr/>
      </dsp:nvSpPr>
      <dsp:spPr>
        <a:xfrm>
          <a:off x="1807384" y="1956277"/>
          <a:ext cx="1287910" cy="808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500" kern="1200">
              <a:latin typeface="Calibri Light" panose="020F0302020204030204"/>
            </a:rPr>
            <a:t>Extract data using BeautifulSoup</a:t>
          </a:r>
          <a:endParaRPr kumimoji="1" lang="ja-JP" altLang="en-US" sz="1500" kern="1200"/>
        </a:p>
      </dsp:txBody>
      <dsp:txXfrm>
        <a:off x="1831078" y="1979971"/>
        <a:ext cx="1240522" cy="761580"/>
      </dsp:txXfrm>
    </dsp:sp>
    <dsp:sp modelId="{1A8DAE5D-D61B-4BE8-8A39-D75BA2B66738}">
      <dsp:nvSpPr>
        <dsp:cNvPr id="0" name=""/>
        <dsp:cNvSpPr/>
      </dsp:nvSpPr>
      <dsp:spPr>
        <a:xfrm>
          <a:off x="3224085" y="2201061"/>
          <a:ext cx="273037" cy="319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200" kern="1200"/>
        </a:p>
      </dsp:txBody>
      <dsp:txXfrm>
        <a:off x="3224085" y="2264941"/>
        <a:ext cx="191126" cy="191641"/>
      </dsp:txXfrm>
    </dsp:sp>
    <dsp:sp modelId="{D55942C4-3140-4015-A2E6-D41A4F2E965F}">
      <dsp:nvSpPr>
        <dsp:cNvPr id="0" name=""/>
        <dsp:cNvSpPr/>
      </dsp:nvSpPr>
      <dsp:spPr>
        <a:xfrm>
          <a:off x="3610459" y="1956277"/>
          <a:ext cx="1287910" cy="808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500" kern="1200">
              <a:latin typeface="Calibri Light" panose="020F0302020204030204"/>
            </a:rPr>
            <a:t>Normalize data into csv file</a:t>
          </a:r>
          <a:endParaRPr kumimoji="1" lang="ja-JP" altLang="en-US" sz="1500" kern="1200"/>
        </a:p>
      </dsp:txBody>
      <dsp:txXfrm>
        <a:off x="3634153" y="1979971"/>
        <a:ext cx="1240522" cy="761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muPomu8/Testrepo/blob/master/IBM-DS0321EN-SkillsNetwork_labs_module_1_L3_labs-jupyter-spacex-data_wrangling_jupyterlite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omuPomu8/Testrepo/blob/master/IBM-DS0321EN-SkillsNetwork_labs_module_2_jupyter-labs-eda-dataviz.ipynb.jupyter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muPomu8/Testrepo/blob/master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muPomu8/Testrepo/blob/master/IBM-DS0321EN-SkillsNetwork_labs_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muPomu8/Testrepo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muPomu8/Testrepo/blob/master/IBM-DS0321EN-SkillsNetwork_labs_module_4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omuPomu8/Testrepo/blob/master/REST_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muPomu8/Testrepo/blob/master/jupyter-labs-webscraping(2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Yoko </a:t>
            </a:r>
            <a:r>
              <a:rPr lang="en-US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Takishita</a:t>
            </a:r>
          </a:p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January 6,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1075" y="1432335"/>
            <a:ext cx="5583523" cy="459714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altLang="ja-JP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number of launches on each site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number and occurrence of each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Calculate the number of occurrence of mission outcome per orbit type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Create a landing outcome label from outcome column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  <a:hlinkClick r:id="rId3"/>
              </a:rPr>
              <a:t>https://github.com/PomuPomu8/Testrepo/blob/master/IBM-DS0321EN-SkillsNetwork_labs_module_1_L3_labs-jupyter-spacex-data_wrangling_jupyterlite.jupyterlite.ipynb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図 2">
            <a:extLst>
              <a:ext uri="{FF2B5EF4-FFF2-40B4-BE49-F238E27FC236}">
                <a16:creationId xmlns:a16="http://schemas.microsoft.com/office/drawing/2014/main" id="{55E1EC58-729D-5753-9996-4E47A1055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20" y="1507019"/>
            <a:ext cx="5520812" cy="35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pic>
        <p:nvPicPr>
          <p:cNvPr id="2" name="図 5" descr="グラフ, 散布図&#10;&#10;説明は自動で生成されたものです">
            <a:extLst>
              <a:ext uri="{FF2B5EF4-FFF2-40B4-BE49-F238E27FC236}">
                <a16:creationId xmlns:a16="http://schemas.microsoft.com/office/drawing/2014/main" id="{10ABF63D-EFF8-C5E9-0076-43F6F01F7C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78752" y="1419506"/>
            <a:ext cx="6079363" cy="23057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- Matplotlib</a:t>
            </a:r>
          </a:p>
        </p:txBody>
      </p:sp>
      <p:pic>
        <p:nvPicPr>
          <p:cNvPr id="6" name="図 6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2143DEA2-3344-00B9-47E4-DA60C049F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304" y="1575709"/>
            <a:ext cx="4316361" cy="1764710"/>
          </a:xfrm>
          <a:prstGeom prst="rect">
            <a:avLst/>
          </a:prstGeom>
        </p:spPr>
      </p:pic>
      <p:pic>
        <p:nvPicPr>
          <p:cNvPr id="7" name="図 7" descr="グラフ, 散布図&#10;&#10;説明は自動で生成されたものです">
            <a:extLst>
              <a:ext uri="{FF2B5EF4-FFF2-40B4-BE49-F238E27FC236}">
                <a16:creationId xmlns:a16="http://schemas.microsoft.com/office/drawing/2014/main" id="{28215E15-0945-63CA-FF61-7D31AD1B9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38" y="4023926"/>
            <a:ext cx="2743200" cy="1907309"/>
          </a:xfrm>
          <a:prstGeom prst="rect">
            <a:avLst/>
          </a:prstGeom>
        </p:spPr>
      </p:pic>
      <p:pic>
        <p:nvPicPr>
          <p:cNvPr id="8" name="図 8" descr="グラフ, 散布図&#10;&#10;説明は自動で生成されたものです">
            <a:extLst>
              <a:ext uri="{FF2B5EF4-FFF2-40B4-BE49-F238E27FC236}">
                <a16:creationId xmlns:a16="http://schemas.microsoft.com/office/drawing/2014/main" id="{77EA866A-6198-AE87-5673-C5FADF6B8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84" y="4017824"/>
            <a:ext cx="4439263" cy="2005546"/>
          </a:xfrm>
          <a:prstGeom prst="rect">
            <a:avLst/>
          </a:prstGeom>
        </p:spPr>
      </p:pic>
      <p:pic>
        <p:nvPicPr>
          <p:cNvPr id="10" name="図 10" descr="グラフ&#10;&#10;説明は自動で生成されたものです">
            <a:extLst>
              <a:ext uri="{FF2B5EF4-FFF2-40B4-BE49-F238E27FC236}">
                <a16:creationId xmlns:a16="http://schemas.microsoft.com/office/drawing/2014/main" id="{09C62A41-8ED7-B4AF-C133-83301DAA1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884" y="4022823"/>
            <a:ext cx="3517490" cy="199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5" name="図 8" descr="テーブル&#10;&#10;説明は自動で生成されたものです">
            <a:extLst>
              <a:ext uri="{FF2B5EF4-FFF2-40B4-BE49-F238E27FC236}">
                <a16:creationId xmlns:a16="http://schemas.microsoft.com/office/drawing/2014/main" id="{61E2CD5C-734A-0F2C-5A6E-02EC2CCD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23" y="1709424"/>
            <a:ext cx="7585586" cy="3660377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14763D1-2E10-FFC1-708E-869D745056B8}"/>
              </a:ext>
            </a:extLst>
          </p:cNvPr>
          <p:cNvSpPr txBox="1">
            <a:spLocks/>
          </p:cNvSpPr>
          <p:nvPr/>
        </p:nvSpPr>
        <p:spPr>
          <a:xfrm>
            <a:off x="561075" y="1432335"/>
            <a:ext cx="3973491" cy="42038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Create dummy variables to categorical columns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  <a:hlinkClick r:id="rId4"/>
              </a:rPr>
              <a:t>https://github.com/PomuPomu8/Testrepo/blob/master/IBM-DS0321EN-SkillsNetwork_labs_module_2_jupyter-labs-eda-dataviz.ipynb.jupyterlite.ipynb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cs typeface="Calibri" panose="020F0502020204030204"/>
            </a:endParaRPr>
          </a:p>
          <a:p>
            <a:endParaRPr lang="en-US" sz="2200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146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7865"/>
            <a:ext cx="5677493" cy="35033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 SpaceX data into a PostgreSQL database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such as: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 of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NASA(CRS)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Average payload mass carried by booster version F9 v1,1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ea typeface="+mn-lt"/>
                <a:cs typeface="+mn-lt"/>
                <a:hlinkClick r:id="rId3"/>
              </a:rPr>
              <a:t>https://github.com/PomuPomu8/Testrepo/blob/master/jupyter-labs-eda-sql-coursera_sqllite.ipyn</a:t>
            </a:r>
            <a:r>
              <a:rPr lang="en-US" sz="1800" dirty="0">
                <a:ea typeface="+mn-lt"/>
                <a:cs typeface="+mn-lt"/>
                <a:hlinkClick r:id="rId3"/>
              </a:rPr>
              <a:t>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図 5" descr="グラフィカル ユーザー インターフェイス, テキスト, アプリケーション, メール&#10;&#10;説明は自動で生成されたものです">
            <a:extLst>
              <a:ext uri="{FF2B5EF4-FFF2-40B4-BE49-F238E27FC236}">
                <a16:creationId xmlns:a16="http://schemas.microsoft.com/office/drawing/2014/main" id="{CB6BFA8C-F80F-DE14-4291-AF5BF62B5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675" y="1816095"/>
            <a:ext cx="5567856" cy="30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Marked all launch sites, and added map objects to mark the success or failure of launches for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a cluster map to find the locations with high landing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distances between a launch site to its proximities: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Are launch sites near railways, highways and coastlines?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Do launch sites keep distance away from cities?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  <a:hlinkClick r:id="rId3"/>
              </a:rPr>
              <a:t>https://github.com/PomuPomu8/Testrepo/blob/master/IBM-DS0321EN-SkillsNetwork_labs_module_3_lab_jupyter_launch_site_location.jupyterlite.ipynb</a:t>
            </a:r>
            <a:endParaRPr lang="en-US" sz="200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 list: 'Select a launch site here'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pie charts showing the total launches by each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scatter graph showing the relationship with outcome and payload mass for the different booster 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  <a:hlinkClick r:id="rId3"/>
              </a:rPr>
              <a:t>https://github.com/PomuPomu8/Testrepo/blob/master/spacex_dash_app.py</a:t>
            </a:r>
            <a:endParaRPr lang="en-US" sz="240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a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Interactive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3453"/>
            <a:ext cx="9745589" cy="51396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Numpyarray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Split the data into training and testing sets (20%)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Different models: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Decision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trree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Evaluation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GridSearchCV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Determine the best model by highest accuracy (R2 score)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ea typeface="+mn-lt"/>
                <a:cs typeface="+mn-lt"/>
                <a:hlinkClick r:id="rId3"/>
              </a:rPr>
              <a:t>https://github.com/PomuPomu8/Testrepo/blob/master/IBM-DS0321EN-SkillsNetwork_labs_module_4_SpaceX_Machine_Learning_Prediction_Part_5.jupyterlite.ipynb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rgbClr val="000000"/>
              </a:solidFill>
              <a:latin typeface="Calibr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24000" cy="4104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regression, SVM and KNN models were the best in terms of accuracy 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Lower payload mass performed better, compared to heavier payload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of SpaceX launch has been increasing since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GEP, HEO, SSO, ED L2 gave best success rate.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KSL LC 39A was the highest success rate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/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40869" y="4921468"/>
            <a:ext cx="9936272" cy="11708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CCAFS SLC 40 site, higher flight numbers have better success rate.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8" name="図 8" descr="グラフ, 散布図&#10;&#10;説明は自動で生成されたものです">
            <a:extLst>
              <a:ext uri="{FF2B5EF4-FFF2-40B4-BE49-F238E27FC236}">
                <a16:creationId xmlns:a16="http://schemas.microsoft.com/office/drawing/2014/main" id="{A0A52D00-7803-A81E-1176-202A61499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46" y="1446907"/>
            <a:ext cx="8957440" cy="325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63390" y="5170308"/>
            <a:ext cx="8136375" cy="11183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CCAFS SLC 40, heavier payload mass had better success rate  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図 5" descr="グラフ, 散布図&#10;&#10;説明は自動で生成されたものです">
            <a:extLst>
              <a:ext uri="{FF2B5EF4-FFF2-40B4-BE49-F238E27FC236}">
                <a16:creationId xmlns:a16="http://schemas.microsoft.com/office/drawing/2014/main" id="{04E663B8-36F7-0C68-388D-326E8FD37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5" y="1344799"/>
            <a:ext cx="9325303" cy="35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ES-L1, GEO, HEO, SSO, VLEO had the best success rate</a:t>
            </a:r>
            <a:endParaRPr lang="ja-JP" alt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図 5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987A9539-6641-6C2A-C3C6-B77B00FE5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228" y="2209296"/>
            <a:ext cx="6119648" cy="25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VLEO, higher flight number had more 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GTP, there seemed no relationship between success rate and flight number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図 5" descr="グラフ, 散布図&#10;&#10;説明は自動で生成されたものです">
            <a:extLst>
              <a:ext uri="{FF2B5EF4-FFF2-40B4-BE49-F238E27FC236}">
                <a16:creationId xmlns:a16="http://schemas.microsoft.com/office/drawing/2014/main" id="{6F7FBDBD-1274-0B04-A15C-E2A17FC9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46" y="1424310"/>
            <a:ext cx="6369267" cy="444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848313" y="5349815"/>
            <a:ext cx="8619257" cy="10798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PO. LEO and ISS orbits are used with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heavierr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図 5" descr="グラフ, 散布図&#10;&#10;説明は自動で生成されたものです">
            <a:extLst>
              <a:ext uri="{FF2B5EF4-FFF2-40B4-BE49-F238E27FC236}">
                <a16:creationId xmlns:a16="http://schemas.microsoft.com/office/drawing/2014/main" id="{8A885BB3-9949-E7CD-6494-0D2339A4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68" y="1708402"/>
            <a:ext cx="7689011" cy="35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of SpaceX launch has been increasing since 2013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7" name="図 7" descr="グラフ&#10;&#10;説明は自動で生成されたものです">
            <a:extLst>
              <a:ext uri="{FF2B5EF4-FFF2-40B4-BE49-F238E27FC236}">
                <a16:creationId xmlns:a16="http://schemas.microsoft.com/office/drawing/2014/main" id="{14FDE747-08D7-9838-A406-232DA78B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056" y="1632711"/>
            <a:ext cx="7065578" cy="40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DISTINCT clause to show unique launch sites</a:t>
            </a:r>
            <a:endParaRPr lang="ja-JP" alt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図 5" descr="グラフィカル ユーザー インターフェイス, テキスト, アプリケーション, メール&#10;&#10;説明は自動で生成されたものです">
            <a:extLst>
              <a:ext uri="{FF2B5EF4-FFF2-40B4-BE49-F238E27FC236}">
                <a16:creationId xmlns:a16="http://schemas.microsoft.com/office/drawing/2014/main" id="{EDCCCE5E-3C3F-6D9F-B718-5D389A0F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34" y="2428470"/>
            <a:ext cx="10018143" cy="27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Found 5 records where launch sites begin with `CCA`, using WHERE, LIKE and LIMIT clauses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図 5" descr="テーブル&#10;&#10;説明は自動で生成されたものです">
            <a:extLst>
              <a:ext uri="{FF2B5EF4-FFF2-40B4-BE49-F238E27FC236}">
                <a16:creationId xmlns:a16="http://schemas.microsoft.com/office/drawing/2014/main" id="{C8DBD981-9255-2924-4479-8071FA65F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30" y="2857256"/>
            <a:ext cx="6883879" cy="31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the total payload mass = 45596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図 5" descr="グラフィカル ユーザー インターフェイス, テキスト, アプリケーション, メール&#10;&#10;説明は自動で生成されたものです">
            <a:extLst>
              <a:ext uri="{FF2B5EF4-FFF2-40B4-BE49-F238E27FC236}">
                <a16:creationId xmlns:a16="http://schemas.microsoft.com/office/drawing/2014/main" id="{95084971-B02C-579A-7BD1-E4ECCD7DD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155" y="2925658"/>
            <a:ext cx="9097992" cy="214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the average payload mass carried by booster version F9 v1.1 = 2928.4 kg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図 5" descr="グラフィカル ユーザー インターフェイス, テキスト, アプリケーション&#10;&#10;説明は自動で生成されたものです">
            <a:extLst>
              <a:ext uri="{FF2B5EF4-FFF2-40B4-BE49-F238E27FC236}">
                <a16:creationId xmlns:a16="http://schemas.microsoft.com/office/drawing/2014/main" id="{28EA2103-FDD5-7985-2AB7-8426D1C2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42" y="3327971"/>
            <a:ext cx="9500558" cy="21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 December 22,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図 5" descr="グラフィカル ユーザー インターフェイス, テキスト, アプリケーション, メール&#10;&#10;説明は自動で生成されたものです">
            <a:extLst>
              <a:ext uri="{FF2B5EF4-FFF2-40B4-BE49-F238E27FC236}">
                <a16:creationId xmlns:a16="http://schemas.microsoft.com/office/drawing/2014/main" id="{ACD44AD8-F197-BE27-C596-DCFF01FC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1" y="2875527"/>
            <a:ext cx="10435086" cy="314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1997" y="1405388"/>
            <a:ext cx="11422228" cy="490741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Matplotlib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6000, using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clauses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図 2" descr="グラフィカル ユーザー インターフェイス, テキスト, アプリケーション, メール&#10;&#10;説明は自動で生成されたものです">
            <a:extLst>
              <a:ext uri="{FF2B5EF4-FFF2-40B4-BE49-F238E27FC236}">
                <a16:creationId xmlns:a16="http://schemas.microsoft.com/office/drawing/2014/main" id="{A624A445-A6F6-2B07-4DA4-EE65F1F0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87" y="2997480"/>
            <a:ext cx="8551652" cy="300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 Success: 100, Failure: 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図 5" descr="グラフィカル ユーザー インターフェイス, テキスト, アプリケーション, チャットまたはテキスト メッセージ, メール&#10;&#10;説明は自動で生成されたものです">
            <a:extLst>
              <a:ext uri="{FF2B5EF4-FFF2-40B4-BE49-F238E27FC236}">
                <a16:creationId xmlns:a16="http://schemas.microsoft.com/office/drawing/2014/main" id="{6F2398B7-5C68-20E2-B24A-27ABD56C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3" y="3117134"/>
            <a:ext cx="8510751" cy="23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names of the booster which have carried the maximum payload mass, using MAX clause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図 5" descr="グラフィカル ユーザー インターフェイス, テキスト, アプリケーション, メール&#10;&#10;説明は自動で生成されたものです">
            <a:extLst>
              <a:ext uri="{FF2B5EF4-FFF2-40B4-BE49-F238E27FC236}">
                <a16:creationId xmlns:a16="http://schemas.microsoft.com/office/drawing/2014/main" id="{E365C083-662D-5824-7989-C6928B74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73" y="3091334"/>
            <a:ext cx="5659820" cy="29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2015, using WHERE, AND clauses,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図 5" descr="グラフィカル ユーザー インターフェイス, テキスト, アプリケーション, メール&#10;&#10;説明は自動で生成されたものです">
            <a:extLst>
              <a:ext uri="{FF2B5EF4-FFF2-40B4-BE49-F238E27FC236}">
                <a16:creationId xmlns:a16="http://schemas.microsoft.com/office/drawing/2014/main" id="{A6F6F1CC-97FF-C4F5-8381-D67B3B78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5" y="2949430"/>
            <a:ext cx="7696200" cy="29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landing outcomes between the date 2010-06-04 and 2017-03-20, in descending order, using GROUP BY and ORDERED BY clauses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7" name="図 7" descr="グラフィカル ユーザー インターフェイス, テキスト, アプリケーション, チャットまたはテキスト メッセージ&#10;&#10;説明は自動で生成されたものです">
            <a:extLst>
              <a:ext uri="{FF2B5EF4-FFF2-40B4-BE49-F238E27FC236}">
                <a16:creationId xmlns:a16="http://schemas.microsoft.com/office/drawing/2014/main" id="{13DA8F81-B158-730F-ABEF-BA7BC8991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95" y="2943049"/>
            <a:ext cx="4791693" cy="971902"/>
          </a:xfrm>
          <a:prstGeom prst="rect">
            <a:avLst/>
          </a:prstGeom>
        </p:spPr>
      </p:pic>
      <p:pic>
        <p:nvPicPr>
          <p:cNvPr id="8" name="図 8" descr="グラフィカル ユーザー インターフェイス, テキスト, アプリケーション&#10;&#10;説明は自動で生成されたものです">
            <a:extLst>
              <a:ext uri="{FF2B5EF4-FFF2-40B4-BE49-F238E27FC236}">
                <a16:creationId xmlns:a16="http://schemas.microsoft.com/office/drawing/2014/main" id="{3AF620FB-1627-C8A1-16B6-C720016BD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22" y="3918716"/>
            <a:ext cx="12858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5320" y="6029763"/>
            <a:ext cx="9745589" cy="10011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coastal areas in California and Florida</a:t>
            </a:r>
            <a:endParaRPr lang="ja-JP" alt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marked on a global map</a:t>
            </a:r>
          </a:p>
        </p:txBody>
      </p:sp>
      <p:pic>
        <p:nvPicPr>
          <p:cNvPr id="4" name="図 5" descr="マップ&#10;&#10;説明は自動で生成されたものです">
            <a:extLst>
              <a:ext uri="{FF2B5EF4-FFF2-40B4-BE49-F238E27FC236}">
                <a16:creationId xmlns:a16="http://schemas.microsoft.com/office/drawing/2014/main" id="{D5089DF2-536B-83C3-C1A6-F024958B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07" y="1316055"/>
            <a:ext cx="7683062" cy="45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8838" y="5464832"/>
            <a:ext cx="9745589" cy="11194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Cluster marker showed sites with higher success</a:t>
            </a:r>
            <a:endParaRPr lang="ja-JP" alt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  marked on the map</a:t>
            </a:r>
          </a:p>
        </p:txBody>
      </p:sp>
      <p:pic>
        <p:nvPicPr>
          <p:cNvPr id="2" name="図 3" descr="ダイアグラム&#10;&#10;説明は自動で生成されたものです">
            <a:extLst>
              <a:ext uri="{FF2B5EF4-FFF2-40B4-BE49-F238E27FC236}">
                <a16:creationId xmlns:a16="http://schemas.microsoft.com/office/drawing/2014/main" id="{78CA7E3C-5FB1-0EB9-35A3-5BC7777ED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573" y="1558380"/>
            <a:ext cx="6474371" cy="36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74412"/>
            <a:ext cx="8597827" cy="11091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from the launch site to Orlando city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between launch site to its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proximites</a:t>
            </a:r>
          </a:p>
        </p:txBody>
      </p:sp>
      <p:pic>
        <p:nvPicPr>
          <p:cNvPr id="2" name="図 3" descr="マップ&#10;&#10;説明は自動で生成されたものです">
            <a:extLst>
              <a:ext uri="{FF2B5EF4-FFF2-40B4-BE49-F238E27FC236}">
                <a16:creationId xmlns:a16="http://schemas.microsoft.com/office/drawing/2014/main" id="{0C1D2A38-1A28-3D03-1E09-454EC8E9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503" y="1499356"/>
            <a:ext cx="6474372" cy="38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28659" y="1716271"/>
            <a:ext cx="10894198" cy="4141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advertises Dlacon9 rocket launches on its website with a cost of  62 million dollars, while other providers cost upward of 165 million dollars. The saving was achieved by SpaceX because Space X can reuse the first stage. 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If we can predict whether the first stage can successfully land, we can determine the cost of  a launch</a:t>
            </a:r>
          </a:p>
          <a:p>
            <a:pPr lvl="1"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factors determine if the first stage of the rocket launch can land successfully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 a predictive model  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64148" y="4610866"/>
            <a:ext cx="9745589" cy="17631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the most successful launches among all the sites</a:t>
            </a:r>
            <a:endParaRPr lang="ja-JP" alt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by each launch sites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4F586D4-87D7-F209-407E-C9D37981E3DB}"/>
              </a:ext>
            </a:extLst>
          </p:cNvPr>
          <p:cNvGrpSpPr/>
          <p:nvPr/>
        </p:nvGrpSpPr>
        <p:grpSpPr>
          <a:xfrm>
            <a:off x="2688021" y="1828619"/>
            <a:ext cx="5291958" cy="2530726"/>
            <a:chOff x="2688021" y="1828619"/>
            <a:chExt cx="5291958" cy="2530726"/>
          </a:xfrm>
        </p:grpSpPr>
        <p:pic>
          <p:nvPicPr>
            <p:cNvPr id="4" name="図 5" descr="グラフ, 円グラフ&#10;&#10;説明は自動で生成されたものです">
              <a:extLst>
                <a:ext uri="{FF2B5EF4-FFF2-40B4-BE49-F238E27FC236}">
                  <a16:creationId xmlns:a16="http://schemas.microsoft.com/office/drawing/2014/main" id="{B4061EAE-2F41-639F-2872-5237046D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021" y="1828619"/>
              <a:ext cx="5291958" cy="2530726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EB0B014-2D2A-B636-CE8E-7316A9CEBD3C}"/>
                </a:ext>
              </a:extLst>
            </p:cNvPr>
            <p:cNvSpPr/>
            <p:nvPr/>
          </p:nvSpPr>
          <p:spPr>
            <a:xfrm>
              <a:off x="5813534" y="3793577"/>
              <a:ext cx="2102068" cy="4729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0130" y="5412280"/>
            <a:ext cx="10525308" cy="11325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success rate was 76.9 %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 rate by sites KSC LC-39A</a:t>
            </a:r>
          </a:p>
        </p:txBody>
      </p:sp>
      <p:pic>
        <p:nvPicPr>
          <p:cNvPr id="2" name="図 3" descr="グラフ&#10;&#10;説明は自動で生成されたものです">
            <a:extLst>
              <a:ext uri="{FF2B5EF4-FFF2-40B4-BE49-F238E27FC236}">
                <a16:creationId xmlns:a16="http://schemas.microsoft.com/office/drawing/2014/main" id="{28FD4D5D-7F77-7433-C13A-EBC7AFE29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090" y="1481610"/>
            <a:ext cx="6369268" cy="300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4735" y="4768522"/>
            <a:ext cx="10414662" cy="11588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ja-JP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游ゴシック"/>
              </a:rPr>
              <a:t>Lighter payload performed better, compared to heavier payload mass</a:t>
            </a:r>
            <a:endParaRPr lang="en-US" altLang="ja-JP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for all sites, ranging different payload masses  </a:t>
            </a:r>
          </a:p>
        </p:txBody>
      </p:sp>
      <p:pic>
        <p:nvPicPr>
          <p:cNvPr id="2" name="図 3" descr="グラフ, バブル チャート&#10;&#10;説明は自動で生成されたものです">
            <a:extLst>
              <a:ext uri="{FF2B5EF4-FFF2-40B4-BE49-F238E27FC236}">
                <a16:creationId xmlns:a16="http://schemas.microsoft.com/office/drawing/2014/main" id="{DA7BF198-327A-17B2-0785-CF8D3EA6C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31" y="1719790"/>
            <a:ext cx="8182303" cy="26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identify best parameters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Accuracy score was calculated for the test data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Logistc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regression, SVM and KNN models performed better, compared to Decision Tree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8604154"/>
              </p:ext>
            </p:extLst>
          </p:nvPr>
        </p:nvGraphicFramePr>
        <p:xfrm>
          <a:off x="6096000" y="2312276"/>
          <a:ext cx="4635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>
            <a:extLst>
              <a:ext uri="{FF2B5EF4-FFF2-40B4-BE49-F238E27FC236}">
                <a16:creationId xmlns:a16="http://schemas.microsoft.com/office/drawing/2014/main" id="{3779F131-E1C0-5C54-FA10-87543C82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56" y="1349729"/>
            <a:ext cx="5935717" cy="47497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78926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 distinguished between the different classes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Major problem is false positives (i.e. unsuccessful landings marked as successful)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449637" cy="41542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Logistic regression, SVM and KNN models were the best in terms of accuracy 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Lower payload mass performed better, compared to heavier payload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success of SpaceX launch has been increasing since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Orbit GEP, HEO, SSO, ED L2 gave best success rate.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KSL LC 39A was the highest success rate 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98EC5D04-4B39-CB01-C633-D93CE7BB4DE9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72290436"/>
              </p:ext>
            </p:extLst>
          </p:nvPr>
        </p:nvGraphicFramePr>
        <p:xfrm>
          <a:off x="906517" y="1340068"/>
          <a:ext cx="9564564" cy="5257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2282">
                  <a:extLst>
                    <a:ext uri="{9D8B030D-6E8A-4147-A177-3AD203B41FA5}">
                      <a16:colId xmlns:a16="http://schemas.microsoft.com/office/drawing/2014/main" val="2529408727"/>
                    </a:ext>
                  </a:extLst>
                </a:gridCol>
                <a:gridCol w="4782282">
                  <a:extLst>
                    <a:ext uri="{9D8B030D-6E8A-4147-A177-3AD203B41FA5}">
                      <a16:colId xmlns:a16="http://schemas.microsoft.com/office/drawing/2014/main" val="2341938741"/>
                    </a:ext>
                  </a:extLst>
                </a:gridCol>
              </a:tblGrid>
              <a:tr h="5676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000" b="1"/>
                        <a:t>Data collection – REST API</a:t>
                      </a:r>
                      <a:endParaRPr kumimoji="1" lang="ja-JP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200" b="0" i="0" u="none" strike="noStrike" noProof="0" dirty="0">
                          <a:latin typeface="Calibri"/>
                        </a:rPr>
                        <a:t>https://github.com/PomuPomu8/Testrepo/blob/master/REST_API.ipynb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435525"/>
                  </a:ext>
                </a:extLst>
              </a:tr>
              <a:tr h="567617">
                <a:tc>
                  <a:txBody>
                    <a:bodyPr/>
                    <a:lstStyle/>
                    <a:p>
                      <a:r>
                        <a:rPr lang="ja-JP" altLang="en-US" sz="2000" b="1"/>
                        <a:t>Data collection – Web scraping</a:t>
                      </a:r>
                      <a:endParaRPr kumimoji="1" lang="ja-JP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200" b="0" i="0" u="none" strike="noStrike" noProof="0" dirty="0">
                          <a:latin typeface="游ゴシック"/>
                          <a:ea typeface="游ゴシック"/>
                        </a:rPr>
                        <a:t>https://github.com/PomuPomu8/Testrepo/blob/master/jupyter-labs-webscraping(2).ipynb</a:t>
                      </a:r>
                      <a:endParaRPr kumimoji="1" 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201490"/>
                  </a:ext>
                </a:extLst>
              </a:tr>
              <a:tr h="632487">
                <a:tc>
                  <a:txBody>
                    <a:bodyPr/>
                    <a:lstStyle/>
                    <a:p>
                      <a:r>
                        <a:rPr lang="ja-JP" altLang="en-US" sz="2000" b="1"/>
                        <a:t>Data wrangling</a:t>
                      </a:r>
                      <a:endParaRPr kumimoji="1" lang="ja-JP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200" b="0" i="0" u="none" strike="noStrike" noProof="0" dirty="0">
                          <a:latin typeface="游ゴシック"/>
                          <a:ea typeface="游ゴシック"/>
                        </a:rPr>
                        <a:t>https://github.com/PomuPomu8/Testrepo/blob/master/IBM-DS0321EN-SkillsNetwork_labs_module_1_L3_labs-jupyter-spacex-data_wrangling_jupyterlite.jupyterlite.ipynb</a:t>
                      </a:r>
                      <a:endParaRPr kumimoji="1" 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430868"/>
                  </a:ext>
                </a:extLst>
              </a:tr>
              <a:tr h="567617">
                <a:tc>
                  <a:txBody>
                    <a:bodyPr/>
                    <a:lstStyle/>
                    <a:p>
                      <a:r>
                        <a:rPr lang="ja-JP" altLang="en-US" sz="2000" b="1"/>
                        <a:t>Exploratory Data Analysis - SQL</a:t>
                      </a:r>
                      <a:endParaRPr kumimoji="1" lang="ja-JP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200" b="0" i="0" u="none" strike="noStrike" noProof="0" dirty="0">
                          <a:latin typeface="游ゴシック"/>
                          <a:ea typeface="游ゴシック"/>
                        </a:rPr>
                        <a:t>https://github.com/PomuPomu8/Testrepo/blob/master/jupyter-labs-eda-sql-coursera_sqllite.ipynb</a:t>
                      </a:r>
                      <a:endParaRPr kumimoji="1" 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54860"/>
                  </a:ext>
                </a:extLst>
              </a:tr>
              <a:tr h="6973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2000" b="1" i="0" u="none" strike="noStrike" noProof="0">
                          <a:latin typeface="游ゴシック"/>
                          <a:ea typeface="游ゴシック"/>
                        </a:rPr>
                        <a:t>Exploratory Data Analysis - </a:t>
                      </a:r>
                      <a:r>
                        <a:rPr lang="en-US" altLang="ja-JP" sz="2000" b="1" i="0" u="none" strike="noStrike" noProof="0" dirty="0">
                          <a:latin typeface="游ゴシック"/>
                          <a:ea typeface="游ゴシック"/>
                        </a:rPr>
                        <a:t>Matplotlib</a:t>
                      </a:r>
                      <a:endParaRPr kumimoji="1" lang="en-US" altLang="ja-JP" sz="2000" b="1" i="0" u="none" strike="noStrike" noProof="0" dirty="0" err="1">
                        <a:latin typeface="游ゴシック"/>
                        <a:ea typeface="游ゴシック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200" b="0" i="0" u="none" strike="noStrike" noProof="0" dirty="0"/>
                        <a:t>https://github.com/PomuPomu8/Testrepo/blob/master/IBM-DS0321EN-SkillsNetwork_labs_module_2_jupyter-labs-eda-dataviz.ipynb.jupyterlite.ipynb</a:t>
                      </a:r>
                      <a:endParaRPr kumimoji="1" 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28741"/>
                  </a:ext>
                </a:extLst>
              </a:tr>
              <a:tr h="5676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2000" b="1"/>
                        <a:t>Data visualization – Plotly Dash </a:t>
                      </a:r>
                      <a:endParaRPr kumimoji="1" lang="ja-JP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200" b="0" i="0" u="none" strike="noStrike" noProof="0" dirty="0">
                          <a:latin typeface="游ゴシック"/>
                          <a:ea typeface="游ゴシック"/>
                        </a:rPr>
                        <a:t>https://github.com/PomuPomu8/Testrepo/blob/master/spa</a:t>
                      </a:r>
                      <a:r>
                        <a:rPr lang="en-US" altLang="ja-JP" sz="1200" b="0" i="0" u="none" strike="noStrike" noProof="0" dirty="0">
                          <a:latin typeface="游ゴシック"/>
                          <a:ea typeface="游ゴシック"/>
                        </a:rPr>
                        <a:t>c</a:t>
                      </a:r>
                      <a:r>
                        <a:rPr lang="ja-JP" sz="1200" b="0" i="0" u="none" strike="noStrike" noProof="0" dirty="0">
                          <a:latin typeface="游ゴシック"/>
                          <a:ea typeface="游ゴシック"/>
                        </a:rPr>
                        <a:t>e</a:t>
                      </a:r>
                      <a:r>
                        <a:rPr lang="en-US" altLang="ja-JP" sz="1200" b="0" i="0" u="none" strike="noStrike" noProof="0" dirty="0">
                          <a:latin typeface="游ゴシック"/>
                          <a:ea typeface="游ゴシック"/>
                        </a:rPr>
                        <a:t>x_</a:t>
                      </a:r>
                      <a:r>
                        <a:rPr lang="ja-JP" sz="1200" b="0" i="0" u="none" strike="noStrike" noProof="0" dirty="0">
                          <a:latin typeface="游ゴシック"/>
                          <a:ea typeface="游ゴシック"/>
                        </a:rPr>
                        <a:t>da</a:t>
                      </a:r>
                      <a:r>
                        <a:rPr lang="en-US" altLang="ja-JP" sz="1200" b="0" i="0" u="none" strike="noStrike" noProof="0" dirty="0">
                          <a:latin typeface="游ゴシック"/>
                          <a:ea typeface="游ゴシック"/>
                        </a:rPr>
                        <a:t>sh_</a:t>
                      </a:r>
                      <a:r>
                        <a:rPr lang="ja-JP" sz="1200" b="0" i="0" u="none" strike="noStrike" noProof="0" dirty="0">
                          <a:latin typeface="游ゴシック"/>
                          <a:ea typeface="游ゴシック"/>
                        </a:rPr>
                        <a:t>app.py</a:t>
                      </a:r>
                      <a:endParaRPr kumimoji="1" 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048671"/>
                  </a:ext>
                </a:extLst>
              </a:tr>
              <a:tr h="810882">
                <a:tc>
                  <a:txBody>
                    <a:bodyPr/>
                    <a:lstStyle/>
                    <a:p>
                      <a:r>
                        <a:rPr lang="ja-JP" altLang="en-US" sz="2000" b="1"/>
                        <a:t>Data visualization - Folium</a:t>
                      </a:r>
                      <a:endParaRPr kumimoji="1" lang="ja-JP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200" b="0" i="0" u="none" strike="noStrike" noProof="0" dirty="0">
                          <a:latin typeface="游ゴシック"/>
                          <a:ea typeface="游ゴシック"/>
                        </a:rPr>
                        <a:t>https://github.com/PomuPomu8/Testrepo/blob/master/IBM-DS0321EN-SkillsNetwork_labs_module_3_lab_jupyter_launch_site_location.jupyterlite.ipynb</a:t>
                      </a:r>
                      <a:endParaRPr kumimoji="1" 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003348"/>
                  </a:ext>
                </a:extLst>
              </a:tr>
              <a:tr h="810882">
                <a:tc>
                  <a:txBody>
                    <a:bodyPr/>
                    <a:lstStyle/>
                    <a:p>
                      <a:r>
                        <a:rPr lang="ja-JP" altLang="en-US" sz="2000" b="1"/>
                        <a:t>Predictive analysis – classification model</a:t>
                      </a:r>
                      <a:endParaRPr kumimoji="1" lang="ja-JP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200" b="0" i="0" u="none" strike="noStrike" noProof="0" dirty="0">
                          <a:latin typeface="游ゴシック"/>
                          <a:ea typeface="游ゴシック"/>
                        </a:rPr>
                        <a:t>https://github.com/PomuPomu8/Testrepo/blob/master/IBM-DS0321EN-SkillsNetwork_labs_module_4_SpaceX_Machine_Learning_Prediction_Part_5.jupyterlite.ipynb</a:t>
                      </a:r>
                      <a:endParaRPr kumimoji="1" lang="ja-JP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25971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Appendix- list of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Github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links for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Juoyter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notebooks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55633" y="1350770"/>
            <a:ext cx="10076063" cy="613202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applied to categorical variables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cleaning of null values and irrelevant columns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 SQL and Matplotlib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SVM, DT models and evaluation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11451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data was obtained from the SpaceX REST API</a:t>
            </a:r>
            <a:endParaRPr lang="ja-JP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Falcon9 launch data was obtained by web scraping Wikipedia using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2" name="図表 2">
            <a:extLst>
              <a:ext uri="{FF2B5EF4-FFF2-40B4-BE49-F238E27FC236}">
                <a16:creationId xmlns:a16="http://schemas.microsoft.com/office/drawing/2014/main" id="{51B22D06-61D5-90C6-19A4-F5D240940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311723"/>
              </p:ext>
            </p:extLst>
          </p:nvPr>
        </p:nvGraphicFramePr>
        <p:xfrm>
          <a:off x="3651849" y="2419709"/>
          <a:ext cx="4902679" cy="29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30" name="図表 2">
            <a:extLst>
              <a:ext uri="{FF2B5EF4-FFF2-40B4-BE49-F238E27FC236}">
                <a16:creationId xmlns:a16="http://schemas.microsoft.com/office/drawing/2014/main" id="{9AC28884-F0DA-B090-DE87-23FD0ACAC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086048"/>
              </p:ext>
            </p:extLst>
          </p:nvPr>
        </p:nvGraphicFramePr>
        <p:xfrm>
          <a:off x="3651849" y="3152954"/>
          <a:ext cx="4902679" cy="4721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36" name="四角形: 角を丸くする 835">
            <a:extLst>
              <a:ext uri="{FF2B5EF4-FFF2-40B4-BE49-F238E27FC236}">
                <a16:creationId xmlns:a16="http://schemas.microsoft.com/office/drawing/2014/main" id="{43CB613B-720A-90F2-B0B5-21E65AAB67BF}"/>
              </a:ext>
            </a:extLst>
          </p:cNvPr>
          <p:cNvSpPr/>
          <p:nvPr/>
        </p:nvSpPr>
        <p:spPr>
          <a:xfrm>
            <a:off x="8893175" y="4483100"/>
            <a:ext cx="2019300" cy="736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>
                <a:ea typeface="游ゴシック"/>
                <a:cs typeface="Calibri"/>
              </a:rPr>
              <a:t>Data wrangling</a:t>
            </a:r>
            <a:endParaRPr lang="ja-JP"/>
          </a:p>
        </p:txBody>
      </p:sp>
      <p:sp>
        <p:nvSpPr>
          <p:cNvPr id="838" name="矢印: 折線 837">
            <a:extLst>
              <a:ext uri="{FF2B5EF4-FFF2-40B4-BE49-F238E27FC236}">
                <a16:creationId xmlns:a16="http://schemas.microsoft.com/office/drawing/2014/main" id="{E62B3F0C-49D5-B5F2-961D-70F44F1B2A80}"/>
              </a:ext>
            </a:extLst>
          </p:cNvPr>
          <p:cNvSpPr/>
          <p:nvPr/>
        </p:nvSpPr>
        <p:spPr>
          <a:xfrm rot="5400000">
            <a:off x="8661497" y="3911499"/>
            <a:ext cx="457200" cy="660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841" name="矢印: 上向き折線 840">
            <a:extLst>
              <a:ext uri="{FF2B5EF4-FFF2-40B4-BE49-F238E27FC236}">
                <a16:creationId xmlns:a16="http://schemas.microsoft.com/office/drawing/2014/main" id="{B486DE7D-68BB-3685-07AE-CD504B117BBB}"/>
              </a:ext>
            </a:extLst>
          </p:cNvPr>
          <p:cNvSpPr/>
          <p:nvPr/>
        </p:nvSpPr>
        <p:spPr>
          <a:xfrm>
            <a:off x="8559800" y="5213350"/>
            <a:ext cx="711200" cy="4953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図 6" descr="グラフィカル ユーザー インターフェイス, テキスト, アプリケーション, メール&#10;&#10;説明は自動で生成されたものです">
            <a:extLst>
              <a:ext uri="{FF2B5EF4-FFF2-40B4-BE49-F238E27FC236}">
                <a16:creationId xmlns:a16="http://schemas.microsoft.com/office/drawing/2014/main" id="{C0FAE96A-DBA2-DE33-DBC0-3B7C5A88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98" y="1757585"/>
            <a:ext cx="6958779" cy="400650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A6749B-1FAC-EA6E-871F-D47ABAE2878F}"/>
              </a:ext>
            </a:extLst>
          </p:cNvPr>
          <p:cNvSpPr txBox="1">
            <a:spLocks/>
          </p:cNvSpPr>
          <p:nvPr/>
        </p:nvSpPr>
        <p:spPr>
          <a:xfrm>
            <a:off x="774928" y="1718547"/>
            <a:ext cx="4079721" cy="414342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Get request to obtain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Normalize by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json_normalize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()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>
                <a:ea typeface="+mn-lt"/>
                <a:cs typeface="+mn-lt"/>
                <a:hlinkClick r:id="rId4"/>
              </a:rPr>
              <a:t>https://github.com/PomuPomu8/Testrepo/blob/master/REST_API.ipynb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request from HTML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2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ea typeface="+mn-lt"/>
                <a:cs typeface="+mn-lt"/>
                <a:hlinkClick r:id="rId3"/>
              </a:rPr>
              <a:t>https://github.com/PomuPomu8/Testrepo/blob/master/jupyter-labs-webscraping(2).ipynb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5" name="図 6" descr="グラフィカル ユーザー インターフェイス, テキスト, アプリケーション, メール&#10;&#10;説明は自動で生成されたものです">
            <a:extLst>
              <a:ext uri="{FF2B5EF4-FFF2-40B4-BE49-F238E27FC236}">
                <a16:creationId xmlns:a16="http://schemas.microsoft.com/office/drawing/2014/main" id="{E8F6753B-F41C-2455-AB46-72CEA3C0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077" y="1951877"/>
            <a:ext cx="5877232" cy="332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ワイド画面</PresentationFormat>
  <Slides>48</Slides>
  <Notes>4</Notes>
  <HiddenSlides>1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49" baseType="lpstr">
      <vt:lpstr>Custom Design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revision>666</cp:revision>
  <dcterms:created xsi:type="dcterms:W3CDTF">2021-04-29T18:58:34Z</dcterms:created>
  <dcterms:modified xsi:type="dcterms:W3CDTF">2023-01-08T20:02:57Z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